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4"/>
  </p:notesMasterIdLst>
  <p:sldIdLst>
    <p:sldId id="256" r:id="rId2"/>
    <p:sldId id="336" r:id="rId3"/>
    <p:sldId id="316" r:id="rId4"/>
    <p:sldId id="293" r:id="rId5"/>
    <p:sldId id="349" r:id="rId6"/>
    <p:sldId id="345" r:id="rId7"/>
    <p:sldId id="343" r:id="rId8"/>
    <p:sldId id="351" r:id="rId9"/>
    <p:sldId id="339" r:id="rId10"/>
    <p:sldId id="350" r:id="rId11"/>
    <p:sldId id="344" r:id="rId12"/>
    <p:sldId id="335" r:id="rId13"/>
    <p:sldId id="354" r:id="rId14"/>
    <p:sldId id="352" r:id="rId15"/>
    <p:sldId id="337" r:id="rId16"/>
    <p:sldId id="338" r:id="rId17"/>
    <p:sldId id="300" r:id="rId18"/>
    <p:sldId id="353" r:id="rId19"/>
    <p:sldId id="346" r:id="rId20"/>
    <p:sldId id="286" r:id="rId21"/>
    <p:sldId id="355" r:id="rId22"/>
    <p:sldId id="30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87241" autoAdjust="0"/>
  </p:normalViewPr>
  <p:slideViewPr>
    <p:cSldViewPr snapToGrid="0" showGuides="1">
      <p:cViewPr varScale="1">
        <p:scale>
          <a:sx n="105" d="100"/>
          <a:sy n="105" d="100"/>
        </p:scale>
        <p:origin x="212" y="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0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3750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34979-ADC5-4005-BF41-59064C04AD99}" type="datetimeFigureOut">
              <a:rPr lang="en-CA" smtClean="0"/>
              <a:t>2022-10-05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BB33A-8DEA-47D0-8327-8AA1D94CACC1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2287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2426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2426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44976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75244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9318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12464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80882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D054-95E6-4F6E-AA26-4ABD3627C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B81B66-BE12-42D2-9657-F3755446C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48FDD-960D-4F6A-B827-8ACB4C683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A881-0DA4-4B12-8584-044839CF2490}" type="datetime1">
              <a:rPr lang="en-CA" smtClean="0"/>
              <a:t>2022-10-05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DDBE7-5CA8-4453-8B78-B02C3B6C2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8C4B2-0253-4B81-8549-FFB57CF86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09926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0CB94-018E-453C-B933-81568526E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E21405-5586-4865-AB4A-86522EA22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423BE-F904-4820-AEDD-0A7128F6C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FAEE-F1CC-4EC0-829A-92BB3233FC91}" type="datetime1">
              <a:rPr lang="en-CA" smtClean="0"/>
              <a:t>2022-10-05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703C5-ACFD-47BF-A82F-028079F3A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8EEEC-87D9-4DFA-A61F-FA41401D9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3785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28F179-8AB2-4577-A2AC-2656F82A5F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756DE1-5614-49F0-B061-3EE3806A9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6E6BC-0609-435D-9E4B-242BCE5AE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16A10-5ECF-44F3-957F-EB17787E5D38}" type="datetime1">
              <a:rPr lang="en-CA" smtClean="0"/>
              <a:t>2022-10-05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66D14-2EEC-4D62-96C2-98E9ADF49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4EE05-5F6D-448C-A880-56DC3135A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3479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2022-10-05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AF03F83-8538-438D-BEFA-E4141E4C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6902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A9CF2-1DD0-4A14-AABD-3CEE5C94F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5125"/>
            <a:ext cx="10515600" cy="316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67930-6FFC-451B-B746-425304418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365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5CD86-C52F-4AA9-96E0-184BABC87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06A56-F011-47E3-BDF2-76FCD11FBD18}" type="datetime1">
              <a:rPr lang="en-CA" smtClean="0"/>
              <a:t>2022-10-05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C33D9-5DB3-430C-8772-7AA72762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D64EC-19F7-459F-A41F-8A0107EEC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8156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F1330-1BFA-4A05-8F87-055B4F30D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D40C6-6EA7-422F-AC55-499138049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4563A-D83D-4809-AA56-1D1D3AEBD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2022-10-05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6E979-2595-4D12-9761-124040704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C6602-D585-4AED-92AC-1C1F5C4A1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5245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41A82-7C62-4B4D-BB13-394AA8D8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E9F51-A3F7-413D-9B2A-EA9D0E651A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5181600" cy="53165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493E89-5F3C-4D38-BB65-334988500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60425"/>
            <a:ext cx="5181600" cy="53165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419F5-B250-4B8B-9CD7-FE6AD397F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C2CD-72A8-4D2B-9D16-4419BD3648E0}" type="datetime1">
              <a:rPr lang="en-CA" smtClean="0"/>
              <a:t>2022-10-05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DD209-E974-4DF7-965C-648DE31DA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0FFB7-002F-4585-A91A-4EE8EB02B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79399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C41CF-7F20-4B5F-8FD8-30383669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D9763-A142-47B8-921C-F5CDDADF3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EF299-F639-427C-8292-23EE92E3E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28C5E-5BF6-49C0-9B21-57B440E3E4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E15FE-946D-4292-8848-59B073EA90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BED1CD-19C5-4AE7-AAAB-E23B76D23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46F7-FBE7-4970-8237-AAE088AFCFE3}" type="datetime1">
              <a:rPr lang="en-CA" smtClean="0"/>
              <a:t>2022-10-05</a:t>
            </a:fld>
            <a:endParaRPr lang="en-C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301E6-E0E6-411A-A81F-EB1E176C9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849DDA-DDF9-4278-BD9C-332D761E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83200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6CB64-9961-417E-829B-24DC8DBDB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D25BD4-B2BF-4E3C-A1AD-CE68ED20E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3C32B-493E-4B61-B6D5-4C910A1FC24B}" type="datetime1">
              <a:rPr lang="en-CA" smtClean="0"/>
              <a:t>2022-10-05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53829-571E-4BFD-95EE-F38F991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31404-58DE-4E9C-89CB-B514C848A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0899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4E4626-98AF-4C3A-87FE-39DEF9B65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6D19D-CD44-4585-B368-3E0B750C8E8B}" type="datetime1">
              <a:rPr lang="en-CA" smtClean="0"/>
              <a:t>2022-10-05</a:t>
            </a:fld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DB5D8-046D-4509-B885-4E78B5A57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AA45F-5809-4758-8FD1-41F730A9E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0560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3E8A9-75EB-4E30-A83E-9221F8EF5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C6A36-35DA-4311-BA53-A11783A00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13370-00F5-4167-8075-A43E81EB6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75D0DF-A379-4D93-9FBD-762EF7D2D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59117-F961-4F9A-AEE0-2B21288498BC}" type="datetime1">
              <a:rPr lang="en-CA" smtClean="0"/>
              <a:t>2022-10-05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9F101-9F0F-4518-B6EC-6D972B614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6F81C-7BF6-4605-A2B5-22FA2146C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51482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6847-C2EE-4548-B955-0ED8DA086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472E42-DF48-4438-BC5A-C62990CC2E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08CA9-7B3E-4EB6-9EC6-4BC28CDC3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D084E-DA89-41F7-9C13-F571CE905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0F0B9-FE1F-44FB-A18A-06EC1B3CF75B}" type="datetime1">
              <a:rPr lang="en-CA" smtClean="0"/>
              <a:t>2022-10-05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C4C78-8AEE-44F7-9AB5-34F269818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320496-C1F7-4E36-BEA9-98B1C699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3374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CA8D2F-2DC0-499D-AC25-58CA1478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912FD-0FF5-486E-A28E-4361213A2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830424"/>
            <a:ext cx="10515600" cy="5346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A1211-8C11-4118-A3AB-836A1CBF39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373F6-A569-45E0-A575-FD15DF98EE32}" type="datetime1">
              <a:rPr lang="en-CA" smtClean="0"/>
              <a:t>2022-10-05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F175F-E321-4518-956D-601EF33C7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460FC-F76E-4811-A8B4-55C12CD91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10270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5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8BC7E7-BEDC-4026-8C00-2AEE1172C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6456" y="1432320"/>
            <a:ext cx="4714307" cy="47143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CCF903-6FCD-46C5-82C6-221232929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312" y="631758"/>
            <a:ext cx="11799376" cy="517920"/>
          </a:xfrm>
        </p:spPr>
        <p:txBody>
          <a:bodyPr>
            <a:normAutofit/>
          </a:bodyPr>
          <a:lstStyle/>
          <a:p>
            <a:r>
              <a:rPr lang="en-CA" sz="3000" b="1" dirty="0">
                <a:cs typeface="Arial" panose="020B0604020202020204" pitchFamily="34" charset="0"/>
              </a:rPr>
              <a:t>How resource abundance and predictability affect animal movement</a:t>
            </a:r>
            <a:endParaRPr lang="en-CA" sz="3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91F2B0-3B15-43C5-9F95-30D0BA72C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193991"/>
            <a:ext cx="9144000" cy="443122"/>
          </a:xfrm>
        </p:spPr>
        <p:txBody>
          <a:bodyPr/>
          <a:lstStyle/>
          <a:p>
            <a:r>
              <a:rPr lang="en-CA" dirty="0">
                <a:cs typeface="Arial" panose="020B0604020202020204" pitchFamily="34" charset="0"/>
              </a:rPr>
              <a:t>Stefano Mezzini – M.Sc. Biol.</a:t>
            </a:r>
          </a:p>
        </p:txBody>
      </p:sp>
      <p:pic>
        <p:nvPicPr>
          <p:cNvPr id="6" name="Picture 5" descr="Lab logo">
            <a:extLst>
              <a:ext uri="{FF2B5EF4-FFF2-40B4-BE49-F238E27FC236}">
                <a16:creationId xmlns:a16="http://schemas.microsoft.com/office/drawing/2014/main" id="{B46007C0-DCC6-4ECE-9630-984C81C4F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2" y="5519097"/>
            <a:ext cx="2655376" cy="1031341"/>
          </a:xfrm>
          <a:prstGeom prst="rect">
            <a:avLst/>
          </a:prstGeom>
        </p:spPr>
      </p:pic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A87475B-02FA-4136-9413-40B411671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282" y="5683187"/>
            <a:ext cx="3312406" cy="953926"/>
          </a:xfrm>
          <a:prstGeom prst="rect">
            <a:avLst/>
          </a:prstGeom>
        </p:spPr>
      </p:pic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923131-66FF-48EC-93D1-BC87DB4E5A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595" y="5503206"/>
            <a:ext cx="3850405" cy="10631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1E8043-DBB2-4415-BB70-24187E7867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214" y="5048335"/>
            <a:ext cx="3416233" cy="132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3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Resource unpredictability and HR: common issues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365200"/>
          </a:xfrm>
        </p:spPr>
        <p:txBody>
          <a:bodyPr anchor="ctr">
            <a:normAutofit/>
          </a:bodyPr>
          <a:lstStyle/>
          <a:p>
            <a:r>
              <a:rPr lang="en-US" dirty="0"/>
              <a:t>Results reported as </a:t>
            </a:r>
            <a:r>
              <a:rPr lang="en-US" b="1" dirty="0">
                <a:solidFill>
                  <a:srgbClr val="C00000"/>
                </a:solidFill>
              </a:rPr>
              <a:t>de-novo findings</a:t>
            </a:r>
          </a:p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r>
              <a:rPr lang="en-US" dirty="0"/>
              <a:t>Missing </a:t>
            </a:r>
            <a:r>
              <a:rPr lang="en-US" b="1" dirty="0">
                <a:solidFill>
                  <a:srgbClr val="C00000"/>
                </a:solidFill>
              </a:rPr>
              <a:t>unifying hypotheses </a:t>
            </a:r>
            <a:r>
              <a:rPr lang="en-US" dirty="0"/>
              <a:t>for estimating:</a:t>
            </a:r>
          </a:p>
          <a:p>
            <a:pPr lvl="1"/>
            <a:r>
              <a:rPr lang="en-US" dirty="0"/>
              <a:t>Resource unpredictability</a:t>
            </a:r>
          </a:p>
          <a:p>
            <a:pPr lvl="1"/>
            <a:r>
              <a:rPr lang="en-US" dirty="0"/>
              <a:t>Home range size</a:t>
            </a:r>
          </a:p>
          <a:p>
            <a:pPr lvl="1"/>
            <a:r>
              <a:rPr lang="en-US" dirty="0"/>
              <a:t>Relationship between the two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5415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C683F1-BB5F-4F47-B83F-999257F80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2225" y="833380"/>
            <a:ext cx="5888095" cy="58880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unpredictability and HR: a unifying framework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11</a:t>
            </a:fld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52F735-4354-4B25-9B4A-89C4208BF228}"/>
              </a:ext>
            </a:extLst>
          </p:cNvPr>
          <p:cNvSpPr txBox="1"/>
          <p:nvPr/>
        </p:nvSpPr>
        <p:spPr>
          <a:xfrm>
            <a:off x="563944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A472E5-59A5-4EA1-BB70-CF7B64261BD9}"/>
              </a:ext>
            </a:extLst>
          </p:cNvPr>
          <p:cNvGrpSpPr/>
          <p:nvPr/>
        </p:nvGrpSpPr>
        <p:grpSpPr>
          <a:xfrm>
            <a:off x="276593" y="1132829"/>
            <a:ext cx="3533795" cy="5223521"/>
            <a:chOff x="119113" y="1132829"/>
            <a:chExt cx="3533795" cy="522352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FFE296-66A2-4B75-ABB6-8151895477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82" t="17575" r="70608" b="43871"/>
            <a:stretch/>
          </p:blipFill>
          <p:spPr>
            <a:xfrm>
              <a:off x="685873" y="1132829"/>
              <a:ext cx="2172474" cy="230974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A04933-542F-4B75-9BE4-BAD2E5392D3E}"/>
                </a:ext>
              </a:extLst>
            </p:cNvPr>
            <p:cNvSpPr txBox="1"/>
            <p:nvPr/>
          </p:nvSpPr>
          <p:spPr>
            <a:xfrm>
              <a:off x="119113" y="5989628"/>
              <a:ext cx="3533795" cy="3667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900" dirty="0" err="1"/>
                <a:t>Showshoe</a:t>
              </a:r>
              <a:r>
                <a:rPr lang="en-CA" sz="900" dirty="0"/>
                <a:t> hares, photos by </a:t>
              </a:r>
              <a:r>
                <a:rPr lang="en-GB" sz="900" dirty="0"/>
                <a:t>D. Gordon and</a:t>
              </a:r>
            </a:p>
            <a:p>
              <a:pPr algn="ctr"/>
              <a:r>
                <a:rPr lang="en-GB" sz="900" dirty="0"/>
                <a:t>E. Robertson (bottom), </a:t>
              </a:r>
              <a:r>
                <a:rPr lang="en-CA" sz="900" dirty="0"/>
                <a:t>CC BY-SA 3.0, via Wikimedia  Commons</a:t>
              </a:r>
            </a:p>
          </p:txBody>
        </p:sp>
        <p:pic>
          <p:nvPicPr>
            <p:cNvPr id="10" name="Picture 9" descr="A picture containing lagomorph, mammal, snow, outdoor&#10;&#10;Description automatically generated">
              <a:extLst>
                <a:ext uri="{FF2B5EF4-FFF2-40B4-BE49-F238E27FC236}">
                  <a16:creationId xmlns:a16="http://schemas.microsoft.com/office/drawing/2014/main" id="{EE3F344A-68E2-46E0-A14C-1D07BB1F1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60" y="3605229"/>
              <a:ext cx="2437329" cy="2306418"/>
            </a:xfrm>
            <a:prstGeom prst="rect">
              <a:avLst/>
            </a:prstGeom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93EAB8-CA43-4B2F-8286-2D904846D4A0}"/>
              </a:ext>
            </a:extLst>
          </p:cNvPr>
          <p:cNvCxnSpPr>
            <a:cxnSpLocks/>
          </p:cNvCxnSpPr>
          <p:nvPr/>
        </p:nvCxnSpPr>
        <p:spPr>
          <a:xfrm flipV="1">
            <a:off x="3556000" y="3437589"/>
            <a:ext cx="2083446" cy="4981"/>
          </a:xfrm>
          <a:prstGeom prst="straightConnector1">
            <a:avLst/>
          </a:prstGeom>
          <a:ln w="152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664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Simulating animal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12</a:t>
            </a:fld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DBBE4B-2459-B204-51F0-9B09AD327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9446" y="957077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57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Simulating animal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13</a:t>
            </a:fld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BEE79C-BD2E-C982-72EA-872DCB106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9446" y="957077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71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Relationships can be complicated…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14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68C443-FC9A-4347-864C-ADEEB5455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01" y="812284"/>
            <a:ext cx="10390632" cy="58429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109032-0AE4-7E8F-CCF0-676236D3D3D9}"/>
              </a:ext>
            </a:extLst>
          </p:cNvPr>
          <p:cNvSpPr txBox="1"/>
          <p:nvPr/>
        </p:nvSpPr>
        <p:spPr>
          <a:xfrm flipH="1">
            <a:off x="6096000" y="729218"/>
            <a:ext cx="21524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Resource abundance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74A4E-AB11-E910-1270-98B17FF4AA32}"/>
              </a:ext>
            </a:extLst>
          </p:cNvPr>
          <p:cNvSpPr txBox="1"/>
          <p:nvPr/>
        </p:nvSpPr>
        <p:spPr>
          <a:xfrm rot="16200000" flipH="1">
            <a:off x="-481930" y="4011972"/>
            <a:ext cx="25919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Resource unpredictability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860FE2-E812-F222-EC3C-9745C89405C9}"/>
              </a:ext>
            </a:extLst>
          </p:cNvPr>
          <p:cNvSpPr txBox="1"/>
          <p:nvPr/>
        </p:nvSpPr>
        <p:spPr>
          <a:xfrm rot="16200000" flipH="1">
            <a:off x="1615100" y="4061421"/>
            <a:ext cx="25919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Home range size</a:t>
            </a:r>
          </a:p>
        </p:txBody>
      </p:sp>
    </p:spTree>
    <p:extLst>
      <p:ext uri="{BB962C8B-B14F-4D97-AF65-F5344CB8AC3E}">
        <p14:creationId xmlns:p14="http://schemas.microsoft.com/office/powerpoint/2010/main" val="2973348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…but they can also be simple!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15</a:t>
            </a:fld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874A3-F155-04D2-E9B7-AF098E664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259" y="1559443"/>
            <a:ext cx="11177480" cy="447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90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16F410D-E10C-E160-A93F-C99658DBB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89" y="956791"/>
            <a:ext cx="10972822" cy="548641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0DE85A9-0EBB-A183-7942-401E3A7BE44F}"/>
              </a:ext>
            </a:extLst>
          </p:cNvPr>
          <p:cNvSpPr/>
          <p:nvPr/>
        </p:nvSpPr>
        <p:spPr>
          <a:xfrm>
            <a:off x="6096000" y="4612766"/>
            <a:ext cx="5659995" cy="1773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6954DD-1511-9467-81AE-27AC2A1582E5}"/>
              </a:ext>
            </a:extLst>
          </p:cNvPr>
          <p:cNvSpPr/>
          <p:nvPr/>
        </p:nvSpPr>
        <p:spPr>
          <a:xfrm>
            <a:off x="6096000" y="2741687"/>
            <a:ext cx="5659995" cy="18446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A23565-CBA4-84E7-C647-2A85005424A7}"/>
              </a:ext>
            </a:extLst>
          </p:cNvPr>
          <p:cNvSpPr/>
          <p:nvPr/>
        </p:nvSpPr>
        <p:spPr>
          <a:xfrm>
            <a:off x="6151027" y="942295"/>
            <a:ext cx="5659995" cy="1773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1"/>
            <a:ext cx="10515600" cy="315912"/>
          </a:xfrm>
        </p:spPr>
        <p:txBody>
          <a:bodyPr/>
          <a:lstStyle/>
          <a:p>
            <a:r>
              <a:rPr lang="en-CA" dirty="0"/>
              <a:t>Complex relationships in “real data”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16</a:t>
            </a:fld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77CBE5-018F-C1E2-12D3-1E553BA76B6E}"/>
              </a:ext>
            </a:extLst>
          </p:cNvPr>
          <p:cNvSpPr/>
          <p:nvPr/>
        </p:nvSpPr>
        <p:spPr>
          <a:xfrm>
            <a:off x="1008743" y="3534228"/>
            <a:ext cx="5087257" cy="28992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picture containing outdoor, ground, tapir, grass&#10;&#10;Description automatically generated">
            <a:extLst>
              <a:ext uri="{FF2B5EF4-FFF2-40B4-BE49-F238E27FC236}">
                <a16:creationId xmlns:a16="http://schemas.microsoft.com/office/drawing/2014/main" id="{2D25BCBB-A1B4-4098-CFDA-2F255C511F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960" y="956791"/>
            <a:ext cx="2712342" cy="22703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223807-D41A-1FD8-A0B6-FE593205F36F}"/>
              </a:ext>
            </a:extLst>
          </p:cNvPr>
          <p:cNvSpPr txBox="1"/>
          <p:nvPr/>
        </p:nvSpPr>
        <p:spPr>
          <a:xfrm>
            <a:off x="1964185" y="3233756"/>
            <a:ext cx="322389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900" dirty="0"/>
              <a:t>Tapir, photo by </a:t>
            </a:r>
            <a:r>
              <a:rPr lang="en-CA" sz="900" dirty="0" err="1"/>
              <a:t>Vauxford</a:t>
            </a:r>
            <a:r>
              <a:rPr lang="en-CA" sz="900" dirty="0"/>
              <a:t>, CC BY-SA 4.0, via Wikimedia Commons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D3A8EB-C69C-4BEB-AAF6-B3DBD982AA69}"/>
              </a:ext>
            </a:extLst>
          </p:cNvPr>
          <p:cNvSpPr/>
          <p:nvPr/>
        </p:nvSpPr>
        <p:spPr>
          <a:xfrm>
            <a:off x="6668145" y="759417"/>
            <a:ext cx="1204994" cy="57395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07DE59-75F3-47D5-990B-F250211AD735}"/>
              </a:ext>
            </a:extLst>
          </p:cNvPr>
          <p:cNvSpPr/>
          <p:nvPr/>
        </p:nvSpPr>
        <p:spPr>
          <a:xfrm>
            <a:off x="8292887" y="756826"/>
            <a:ext cx="901482" cy="57395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D364D2-AF56-412A-8A0C-57269DC2F95F}"/>
              </a:ext>
            </a:extLst>
          </p:cNvPr>
          <p:cNvSpPr/>
          <p:nvPr/>
        </p:nvSpPr>
        <p:spPr>
          <a:xfrm>
            <a:off x="10567264" y="761999"/>
            <a:ext cx="755538" cy="57395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4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  <p:bldP spid="19" grpId="0" animBg="1"/>
      <p:bldP spid="18" grpId="0" animBg="1"/>
      <p:bldP spid="6" grpId="0"/>
      <p:bldP spid="3" grpId="0" animBg="1"/>
      <p:bldP spid="3" grpId="1" animBg="1"/>
      <p:bldP spid="12" grpId="0" animBg="1"/>
      <p:bldP spid="12" grpId="1" animBg="1"/>
      <p:bldP spid="14" grpId="0" animBg="1"/>
      <p:bldP spid="14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17</a:t>
            </a:fld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EABDA-36B2-1029-AC31-F14BCA36B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258" y="1559443"/>
            <a:ext cx="11177480" cy="447099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7AE2412-F971-BD94-3B20-34D92B790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/>
          <a:lstStyle/>
          <a:p>
            <a:r>
              <a:rPr lang="en-CA" dirty="0"/>
              <a:t>Simple relationships in “real data”!</a:t>
            </a:r>
          </a:p>
        </p:txBody>
      </p:sp>
    </p:spTree>
    <p:extLst>
      <p:ext uri="{BB962C8B-B14F-4D97-AF65-F5344CB8AC3E}">
        <p14:creationId xmlns:p14="http://schemas.microsoft.com/office/powerpoint/2010/main" val="4285225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9AE0-F3A5-4231-BEF0-7EA61E17F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583488" cy="5316538"/>
          </a:xfrm>
        </p:spPr>
        <p:txBody>
          <a:bodyPr anchor="ctr" anchorCtr="0">
            <a:normAutofit/>
          </a:bodyPr>
          <a:lstStyle/>
          <a:p>
            <a:r>
              <a:rPr lang="en-CA" dirty="0"/>
              <a:t>Repeat analysis for 2,000+ animals (80+ species)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Estimate </a:t>
            </a:r>
            <a:r>
              <a:rPr lang="en-CA" b="1" dirty="0">
                <a:solidFill>
                  <a:srgbClr val="C00000"/>
                </a:solidFill>
              </a:rPr>
              <a:t>behaviors</a:t>
            </a:r>
            <a:r>
              <a:rPr lang="en-CA" dirty="0"/>
              <a:t>:</a:t>
            </a:r>
          </a:p>
          <a:p>
            <a:pPr lvl="1"/>
            <a:r>
              <a:rPr lang="en-CA" dirty="0"/>
              <a:t>Between populations</a:t>
            </a:r>
          </a:p>
          <a:p>
            <a:pPr lvl="1"/>
            <a:r>
              <a:rPr lang="en-CA" dirty="0"/>
              <a:t>Between species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Test for </a:t>
            </a:r>
            <a:r>
              <a:rPr lang="en-CA" b="1" dirty="0">
                <a:solidFill>
                  <a:srgbClr val="C00000"/>
                </a:solidFill>
              </a:rPr>
              <a:t>common behavior</a:t>
            </a:r>
            <a:r>
              <a:rPr lang="en-CA" dirty="0"/>
              <a:t> between all mammals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7124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9AE0-F3A5-4231-BEF0-7EA61E17F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583488" cy="5316538"/>
          </a:xfrm>
        </p:spPr>
        <p:txBody>
          <a:bodyPr anchor="ctr" anchorCtr="0">
            <a:normAutofit/>
          </a:bodyPr>
          <a:lstStyle/>
          <a:p>
            <a:pPr marL="0" indent="0">
              <a:buNone/>
            </a:pPr>
            <a:r>
              <a:rPr lang="en-CA" dirty="0"/>
              <a:t>Home range size:</a:t>
            </a:r>
          </a:p>
          <a:p>
            <a:r>
              <a:rPr lang="en-CA" dirty="0"/>
              <a:t>Decreases </a:t>
            </a:r>
            <a:r>
              <a:rPr lang="en-CA" b="1" dirty="0">
                <a:solidFill>
                  <a:srgbClr val="C00000"/>
                </a:solidFill>
              </a:rPr>
              <a:t>nonlinearly</a:t>
            </a:r>
            <a:r>
              <a:rPr lang="en-CA" dirty="0"/>
              <a:t> with resource abundance</a:t>
            </a:r>
          </a:p>
          <a:p>
            <a:r>
              <a:rPr lang="en-CA" dirty="0"/>
              <a:t>Increases </a:t>
            </a:r>
            <a:r>
              <a:rPr lang="en-CA" b="1" dirty="0">
                <a:solidFill>
                  <a:srgbClr val="C00000"/>
                </a:solidFill>
              </a:rPr>
              <a:t>nonlinearly</a:t>
            </a:r>
            <a:r>
              <a:rPr lang="en-CA" dirty="0"/>
              <a:t> with resource unpredictability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Use new </a:t>
            </a:r>
            <a:r>
              <a:rPr lang="en-CA" b="1" dirty="0">
                <a:solidFill>
                  <a:srgbClr val="C00000"/>
                </a:solidFill>
              </a:rPr>
              <a:t>generalized relationship</a:t>
            </a:r>
            <a:r>
              <a:rPr lang="en-CA" dirty="0"/>
              <a:t> to:</a:t>
            </a:r>
          </a:p>
          <a:p>
            <a:r>
              <a:rPr lang="en-CA" dirty="0"/>
              <a:t>Estimate common behaviors</a:t>
            </a:r>
          </a:p>
          <a:p>
            <a:r>
              <a:rPr lang="en-CA" dirty="0"/>
              <a:t>Test if all mammals behave similarly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3862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ED3D7B8-6FD5-4338-B80F-87ACC91ADD4B}"/>
              </a:ext>
            </a:extLst>
          </p:cNvPr>
          <p:cNvGrpSpPr/>
          <p:nvPr/>
        </p:nvGrpSpPr>
        <p:grpSpPr>
          <a:xfrm>
            <a:off x="6019899" y="813155"/>
            <a:ext cx="5309356" cy="4239654"/>
            <a:chOff x="6743797" y="813155"/>
            <a:chExt cx="5309356" cy="4239654"/>
          </a:xfrm>
        </p:grpSpPr>
        <p:pic>
          <p:nvPicPr>
            <p:cNvPr id="31" name="Picture 30" descr="A picture containing mammal, squirrel&#10;&#10;Description automatically generated">
              <a:extLst>
                <a:ext uri="{FF2B5EF4-FFF2-40B4-BE49-F238E27FC236}">
                  <a16:creationId xmlns:a16="http://schemas.microsoft.com/office/drawing/2014/main" id="{FE39A71F-6029-D5E6-E644-3674D1A6C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3797" y="1143704"/>
              <a:ext cx="5212140" cy="390910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85E6E20-290E-EB79-58B1-9DDF6609E01D}"/>
                </a:ext>
              </a:extLst>
            </p:cNvPr>
            <p:cNvSpPr txBox="1"/>
            <p:nvPr/>
          </p:nvSpPr>
          <p:spPr>
            <a:xfrm>
              <a:off x="6743797" y="813155"/>
              <a:ext cx="53093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CA" sz="900" dirty="0"/>
                <a:t>Foraging chipmunk, photo by Prashant Saini,</a:t>
              </a:r>
            </a:p>
            <a:p>
              <a:pPr algn="r"/>
              <a:r>
                <a:rPr lang="en-CA" sz="900" dirty="0"/>
                <a:t>CC BY-SA 4.0, via Wikimedia Commons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76216EB-6996-31AA-B462-4D64CE91042F}"/>
              </a:ext>
            </a:extLst>
          </p:cNvPr>
          <p:cNvGrpSpPr/>
          <p:nvPr/>
        </p:nvGrpSpPr>
        <p:grpSpPr>
          <a:xfrm>
            <a:off x="4537493" y="807561"/>
            <a:ext cx="6808311" cy="4273112"/>
            <a:chOff x="5318720" y="608879"/>
            <a:chExt cx="6808311" cy="4273112"/>
          </a:xfrm>
        </p:grpSpPr>
        <p:pic>
          <p:nvPicPr>
            <p:cNvPr id="20" name="Picture 19" descr="A picture containing outdoor, herd, sky, mammal&#10;&#10;Description automatically generated">
              <a:extLst>
                <a:ext uri="{FF2B5EF4-FFF2-40B4-BE49-F238E27FC236}">
                  <a16:creationId xmlns:a16="http://schemas.microsoft.com/office/drawing/2014/main" id="{E9AF2D5D-D277-EB74-E222-27B68AA52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8720" y="972886"/>
              <a:ext cx="6808311" cy="390910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ADC45B-5700-9121-E164-119EB205E25A}"/>
                </a:ext>
              </a:extLst>
            </p:cNvPr>
            <p:cNvSpPr txBox="1"/>
            <p:nvPr/>
          </p:nvSpPr>
          <p:spPr>
            <a:xfrm>
              <a:off x="5977520" y="608879"/>
              <a:ext cx="613371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r"/>
              <a:r>
                <a:rPr lang="en-CA" sz="900" dirty="0"/>
                <a:t>African buffalos drinking at a pond</a:t>
              </a:r>
            </a:p>
            <a:p>
              <a:pPr algn="r"/>
              <a:r>
                <a:rPr lang="en-CA" sz="900" dirty="0"/>
                <a:t>photo by </a:t>
              </a:r>
              <a:r>
                <a:rPr lang="en-CA" sz="900" dirty="0" err="1"/>
                <a:t>safaritravelplus</a:t>
              </a:r>
              <a:r>
                <a:rPr lang="en-CA" sz="900" dirty="0"/>
                <a:t>, CC0, via Wikimedia Commons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3913F9B-3B4D-6A65-F9C0-EE85C47D2973}"/>
              </a:ext>
            </a:extLst>
          </p:cNvPr>
          <p:cNvGrpSpPr/>
          <p:nvPr/>
        </p:nvGrpSpPr>
        <p:grpSpPr>
          <a:xfrm>
            <a:off x="4484634" y="553943"/>
            <a:ext cx="6914028" cy="4529727"/>
            <a:chOff x="5290157" y="523082"/>
            <a:chExt cx="6801197" cy="4529727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7A9B6CC-80E3-F68B-5778-BFE947D4FA1D}"/>
                </a:ext>
              </a:extLst>
            </p:cNvPr>
            <p:cNvSpPr/>
            <p:nvPr/>
          </p:nvSpPr>
          <p:spPr>
            <a:xfrm>
              <a:off x="5290157" y="523082"/>
              <a:ext cx="6801197" cy="45297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7C0778A-1C37-BF8C-0E5A-01F5831903DA}"/>
                </a:ext>
              </a:extLst>
            </p:cNvPr>
            <p:cNvGrpSpPr/>
            <p:nvPr/>
          </p:nvGrpSpPr>
          <p:grpSpPr>
            <a:xfrm>
              <a:off x="6127962" y="901290"/>
              <a:ext cx="5503215" cy="3947701"/>
              <a:chOff x="6155871" y="832459"/>
              <a:chExt cx="5503215" cy="3947701"/>
            </a:xfrm>
          </p:grpSpPr>
          <p:pic>
            <p:nvPicPr>
              <p:cNvPr id="41" name="Picture 40" descr="A picture containing grass, outdoor, mammal, hay&#10;&#10;Description automatically generated">
                <a:extLst>
                  <a:ext uri="{FF2B5EF4-FFF2-40B4-BE49-F238E27FC236}">
                    <a16:creationId xmlns:a16="http://schemas.microsoft.com/office/drawing/2014/main" id="{AEDB6038-4EC3-65FD-128C-256B55AE38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40343" y="1166103"/>
                <a:ext cx="4818743" cy="3614057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D7DE7E7-C9CA-B232-B67C-0815C89DFB9C}"/>
                  </a:ext>
                </a:extLst>
              </p:cNvPr>
              <p:cNvSpPr txBox="1"/>
              <p:nvPr/>
            </p:nvSpPr>
            <p:spPr>
              <a:xfrm>
                <a:off x="6155871" y="832459"/>
                <a:ext cx="55032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CA" sz="900" dirty="0"/>
                  <a:t>Black hills marmot, photo by </a:t>
                </a:r>
                <a:r>
                  <a:rPr lang="en-CA" sz="900" dirty="0" err="1"/>
                  <a:t>Njschock</a:t>
                </a:r>
                <a:r>
                  <a:rPr lang="en-CA" sz="900" dirty="0"/>
                  <a:t>,</a:t>
                </a:r>
              </a:p>
              <a:p>
                <a:pPr algn="r"/>
                <a:r>
                  <a:rPr lang="en-CA" sz="900" dirty="0"/>
                  <a:t>CC BY-SA 3.0, via Wikimedia Commons</a:t>
                </a: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1493D57-0EDA-6171-FB54-3D17D0728B8F}"/>
              </a:ext>
            </a:extLst>
          </p:cNvPr>
          <p:cNvGrpSpPr/>
          <p:nvPr/>
        </p:nvGrpSpPr>
        <p:grpSpPr>
          <a:xfrm>
            <a:off x="5921931" y="876886"/>
            <a:ext cx="5055099" cy="4161722"/>
            <a:chOff x="1685480" y="4616589"/>
            <a:chExt cx="5055099" cy="416172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AD9968-7A58-D5E4-B61A-3F86246B3106}"/>
                </a:ext>
              </a:extLst>
            </p:cNvPr>
            <p:cNvSpPr txBox="1"/>
            <p:nvPr/>
          </p:nvSpPr>
          <p:spPr>
            <a:xfrm>
              <a:off x="1709947" y="4616589"/>
              <a:ext cx="501784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r"/>
              <a:r>
                <a:rPr lang="en-CA" sz="900" dirty="0"/>
                <a:t>Mother elephant with offspring,</a:t>
              </a:r>
            </a:p>
            <a:p>
              <a:pPr algn="r"/>
              <a:r>
                <a:rPr lang="en-CA" sz="900" dirty="0"/>
                <a:t>photo by </a:t>
              </a:r>
              <a:r>
                <a:rPr lang="en-CA" sz="900" dirty="0" err="1"/>
                <a:t>Floodmfx</a:t>
              </a:r>
              <a:r>
                <a:rPr lang="en-CA" sz="900" dirty="0"/>
                <a:t>, CC0, via Wikimedia Commons</a:t>
              </a:r>
            </a:p>
          </p:txBody>
        </p:sp>
        <p:pic>
          <p:nvPicPr>
            <p:cNvPr id="29" name="Picture 28" descr="A picture containing grass, outdoor, sky, elephant&#10;&#10;Description automatically generated">
              <a:extLst>
                <a:ext uri="{FF2B5EF4-FFF2-40B4-BE49-F238E27FC236}">
                  <a16:creationId xmlns:a16="http://schemas.microsoft.com/office/drawing/2014/main" id="{491BED24-4A48-02D5-D1BA-C2448DF00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5480" y="4986987"/>
              <a:ext cx="5055099" cy="379132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15912"/>
          </a:xfrm>
        </p:spPr>
        <p:txBody>
          <a:bodyPr/>
          <a:lstStyle/>
          <a:p>
            <a:r>
              <a:rPr lang="en-CA" dirty="0"/>
              <a:t>Why do animals move?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1F96F-D512-4334-8F42-69666439E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4"/>
            <a:ext cx="7700237" cy="5709933"/>
          </a:xfrm>
        </p:spPr>
        <p:txBody>
          <a:bodyPr anchor="ctr">
            <a:normAutofit/>
          </a:bodyPr>
          <a:lstStyle/>
          <a:p>
            <a:r>
              <a:rPr lang="en-CA" dirty="0"/>
              <a:t>Food/nutrients</a:t>
            </a:r>
          </a:p>
          <a:p>
            <a:r>
              <a:rPr lang="en-CA" dirty="0"/>
              <a:t>Water</a:t>
            </a:r>
          </a:p>
          <a:p>
            <a:r>
              <a:rPr lang="en-CA" dirty="0"/>
              <a:t>New den/nest</a:t>
            </a:r>
          </a:p>
          <a:p>
            <a:r>
              <a:rPr lang="en-CA" dirty="0"/>
              <a:t>Mate/group</a:t>
            </a:r>
          </a:p>
          <a:p>
            <a:r>
              <a:rPr lang="en-CA" dirty="0"/>
              <a:t>And many other causes…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Use </a:t>
            </a:r>
            <a:r>
              <a:rPr lang="en-CA" b="1" dirty="0">
                <a:solidFill>
                  <a:srgbClr val="C00000"/>
                </a:solidFill>
              </a:rPr>
              <a:t>home range size</a:t>
            </a:r>
            <a:r>
              <a:rPr lang="en-CA" dirty="0"/>
              <a:t> as a proxy for all needs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4295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94E72-347E-4E36-935E-BCA45A84B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Acknowledgements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3135013-3128-4630-A94E-F1DC86BA7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20</a:t>
            </a:fld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B94EBB-6D6B-4825-A424-9CE8AA7D0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9369" y="4917870"/>
            <a:ext cx="2753424" cy="1101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CC9A19-3447-4C2F-BC3D-BE16806F3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002" y="4917870"/>
            <a:ext cx="2542052" cy="1088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FE9185-DDEB-404A-A148-D236615D6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440" y="5807458"/>
            <a:ext cx="2103120" cy="6309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59567-3366-43C6-AC0D-ACE7EC56BA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9663" y="2047240"/>
            <a:ext cx="7112674" cy="27635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8112F8-FE51-4E8E-A394-A9AB9B196A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550" y="1454189"/>
            <a:ext cx="3072956" cy="848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AE359B-75DD-48B7-AAC5-9235FDEC7E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669" y="649818"/>
            <a:ext cx="1158662" cy="1158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E8E263-538B-4B2A-845B-C9A2EF1316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762" y="1595999"/>
            <a:ext cx="2276638" cy="5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31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9AE0-F3A5-4231-BEF0-7EA61E17F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583488" cy="5316538"/>
          </a:xfrm>
        </p:spPr>
        <p:txBody>
          <a:bodyPr anchor="ctr" anchorCtr="0">
            <a:normAutofit/>
          </a:bodyPr>
          <a:lstStyle/>
          <a:p>
            <a:pPr marL="0" indent="0">
              <a:buNone/>
            </a:pPr>
            <a:r>
              <a:rPr lang="en-CA" dirty="0"/>
              <a:t>Home range size:</a:t>
            </a:r>
          </a:p>
          <a:p>
            <a:r>
              <a:rPr lang="en-CA" dirty="0"/>
              <a:t>Decreases </a:t>
            </a:r>
            <a:r>
              <a:rPr lang="en-CA" b="1" dirty="0">
                <a:solidFill>
                  <a:srgbClr val="C00000"/>
                </a:solidFill>
              </a:rPr>
              <a:t>nonlinearly</a:t>
            </a:r>
            <a:r>
              <a:rPr lang="en-CA" dirty="0"/>
              <a:t> with resource abundance</a:t>
            </a:r>
          </a:p>
          <a:p>
            <a:r>
              <a:rPr lang="en-CA" dirty="0"/>
              <a:t>Increases </a:t>
            </a:r>
            <a:r>
              <a:rPr lang="en-CA" b="1" dirty="0">
                <a:solidFill>
                  <a:srgbClr val="C00000"/>
                </a:solidFill>
              </a:rPr>
              <a:t>nonlinearly</a:t>
            </a:r>
            <a:r>
              <a:rPr lang="en-CA" dirty="0"/>
              <a:t> with resource unpredictability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Use new </a:t>
            </a:r>
            <a:r>
              <a:rPr lang="en-CA" b="1" dirty="0">
                <a:solidFill>
                  <a:srgbClr val="C00000"/>
                </a:solidFill>
              </a:rPr>
              <a:t>generalized relationship</a:t>
            </a:r>
            <a:r>
              <a:rPr lang="en-CA" dirty="0"/>
              <a:t> to:</a:t>
            </a:r>
          </a:p>
          <a:p>
            <a:r>
              <a:rPr lang="en-CA" dirty="0"/>
              <a:t>Estimate common behaviors</a:t>
            </a:r>
          </a:p>
          <a:p>
            <a:r>
              <a:rPr lang="en-CA" dirty="0"/>
              <a:t>Test if all mammals behave similarly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88284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CA30E-00A9-471A-B3BD-84DB25B44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47B66-70CC-4E3C-80CA-69F8E1C7E1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4"/>
            <a:ext cx="10824556" cy="5495925"/>
          </a:xfrm>
        </p:spPr>
        <p:txBody>
          <a:bodyPr>
            <a:noAutofit/>
          </a:bodyPr>
          <a:lstStyle/>
          <a:p>
            <a:pPr algn="l"/>
            <a:r>
              <a:rPr lang="en-GB" sz="1600" b="0" i="0" u="none" strike="noStrike" baseline="0" dirty="0" err="1"/>
              <a:t>Bista</a:t>
            </a:r>
            <a:r>
              <a:rPr lang="en-GB" sz="1600" b="0" i="0" u="none" strike="noStrike" baseline="0" dirty="0"/>
              <a:t>, D., G. S. Baxter, N. J. Hudson, S. T. Lama, and P. J. Murray. 2022. Effect of </a:t>
            </a:r>
            <a:r>
              <a:rPr lang="en-CA" sz="1600" b="0" i="0" u="none" strike="noStrike" baseline="0" dirty="0"/>
              <a:t>disturbances and habitat fragmentation on an arboreal habitat specialist mammal using </a:t>
            </a:r>
            <a:r>
              <a:rPr lang="en-GB" sz="1600" b="0" i="0" u="none" strike="noStrike" baseline="0" dirty="0"/>
              <a:t>GPS telemetry: A case of the red panda. Landscape Ecology 37:795–809.</a:t>
            </a:r>
            <a:endParaRPr lang="en-US" sz="1600" b="0" i="0" u="none" strike="noStrike" baseline="0" dirty="0"/>
          </a:p>
          <a:p>
            <a:pPr algn="l"/>
            <a:r>
              <a:rPr lang="en-US" sz="1600" b="0" i="0" u="none" strike="noStrike" baseline="0" dirty="0" err="1"/>
              <a:t>Geremia</a:t>
            </a:r>
            <a:r>
              <a:rPr lang="en-US" sz="1600" b="0" i="0" u="none" strike="noStrike" baseline="0" dirty="0"/>
              <a:t>, C., J. A. Merkle, D. R. </a:t>
            </a:r>
            <a:r>
              <a:rPr lang="en-US" sz="1600" b="0" i="0" u="none" strike="noStrike" baseline="0" dirty="0" err="1"/>
              <a:t>Eacker</a:t>
            </a:r>
            <a:r>
              <a:rPr lang="en-US" sz="1600" b="0" i="0" u="none" strike="noStrike" baseline="0" dirty="0"/>
              <a:t>, R. L. Wallen, P. J. White, M. </a:t>
            </a:r>
            <a:r>
              <a:rPr lang="en-US" sz="1600" b="0" i="0" u="none" strike="noStrike" baseline="0" dirty="0" err="1"/>
              <a:t>Hebblewhite</a:t>
            </a:r>
            <a:r>
              <a:rPr lang="en-US" sz="1600" b="0" i="0" u="none" strike="noStrike" baseline="0" dirty="0"/>
              <a:t>, and M. J. Kauffman. 2019. Migrating bison engineer the green wave. Proceedings of the National Academy of Sciences 116:25707–25713.</a:t>
            </a:r>
            <a:endParaRPr lang="en-CA" sz="1600" dirty="0"/>
          </a:p>
          <a:p>
            <a:pPr algn="l"/>
            <a:r>
              <a:rPr lang="en-US" sz="1600" b="0" i="0" u="none" strike="noStrike" baseline="0" dirty="0" err="1"/>
              <a:t>Herfindal</a:t>
            </a:r>
            <a:r>
              <a:rPr lang="en-US" sz="1600" b="0" i="0" u="none" strike="noStrike" baseline="0" dirty="0"/>
              <a:t>, I., J. D. C. Linnell, J. </a:t>
            </a:r>
            <a:r>
              <a:rPr lang="en-US" sz="1600" b="0" i="0" u="none" strike="noStrike" baseline="0" dirty="0" err="1"/>
              <a:t>Odden</a:t>
            </a:r>
            <a:r>
              <a:rPr lang="en-US" sz="1600" b="0" i="0" u="none" strike="noStrike" baseline="0" dirty="0"/>
              <a:t>, E. B. Nilsen, and R. Andersen. 2005. Prey density, environmental productivity and home-range size in the Eurasian lynx (Lynx lynx). Journal of Zoology 265:63–71.</a:t>
            </a:r>
          </a:p>
          <a:p>
            <a:pPr algn="l"/>
            <a:r>
              <a:rPr lang="en-US" sz="1600" b="0" i="0" u="none" strike="noStrike" baseline="0" dirty="0" err="1"/>
              <a:t>Lucherini</a:t>
            </a:r>
            <a:r>
              <a:rPr lang="en-US" sz="1600" b="0" i="0" u="none" strike="noStrike" baseline="0" dirty="0"/>
              <a:t>, M., and S. Lovari. 1996. Habitat richness affects home range size in the red fox Vulpes vulpes. </a:t>
            </a:r>
            <a:r>
              <a:rPr lang="en-US" sz="1600" b="0" i="0" u="none" strike="noStrike" baseline="0" dirty="0" err="1"/>
              <a:t>Behavioural</a:t>
            </a:r>
            <a:r>
              <a:rPr lang="en-US" sz="1600" b="0" i="0" u="none" strike="noStrike" baseline="0" dirty="0"/>
              <a:t> Processes 36:103–105. </a:t>
            </a:r>
          </a:p>
          <a:p>
            <a:pPr algn="l"/>
            <a:r>
              <a:rPr lang="en-US" sz="1600" b="0" i="0" u="none" strike="noStrike" baseline="0" dirty="0"/>
              <a:t>Nilsen, E. B., I. </a:t>
            </a:r>
            <a:r>
              <a:rPr lang="en-US" sz="1600" b="0" i="0" u="none" strike="noStrike" baseline="0" dirty="0" err="1"/>
              <a:t>Herfindal</a:t>
            </a:r>
            <a:r>
              <a:rPr lang="en-US" sz="1600" b="0" i="0" u="none" strike="noStrike" baseline="0" dirty="0"/>
              <a:t>, and J. D. C. Linnell. 2005. Can intra-specific variation in carnivore home-range size be explained using remote-sensing estimates of environmental productivity? </a:t>
            </a:r>
            <a:r>
              <a:rPr lang="en-US" sz="1600" b="0" i="0" u="none" strike="noStrike" baseline="0" dirty="0" err="1"/>
              <a:t>Écoscience</a:t>
            </a:r>
            <a:r>
              <a:rPr lang="en-US" sz="1600" b="0" i="0" u="none" strike="noStrike" baseline="0" dirty="0"/>
              <a:t> 12:68–75.</a:t>
            </a:r>
          </a:p>
          <a:p>
            <a:pPr algn="l"/>
            <a:r>
              <a:rPr lang="en-US" sz="1600" b="0" i="0" u="none" strike="noStrike" baseline="0" dirty="0"/>
              <a:t>Relyea, R. A., R. K. Lawrence, and S. </a:t>
            </a:r>
            <a:r>
              <a:rPr lang="en-US" sz="1600" b="0" i="0" u="none" strike="noStrike" baseline="0" dirty="0" err="1"/>
              <a:t>Demarais</a:t>
            </a:r>
            <a:r>
              <a:rPr lang="en-US" sz="1600" b="0" i="0" u="none" strike="noStrike" baseline="0" dirty="0"/>
              <a:t>. 2000. Home Range of Desert Mule Deer: Testing the Body-Size and Habitat-Productivity Hypotheses. The Journal of Wildlife Management 64:146.</a:t>
            </a:r>
            <a:endParaRPr lang="en-CA" sz="1600" dirty="0"/>
          </a:p>
          <a:p>
            <a:pPr algn="l"/>
            <a:r>
              <a:rPr lang="en-US" sz="1600" b="0" i="0" u="none" strike="noStrike" baseline="0" dirty="0" err="1"/>
              <a:t>Rickbeil</a:t>
            </a:r>
            <a:r>
              <a:rPr lang="en-US" sz="1600" b="0" i="0" u="none" strike="noStrike" baseline="0" dirty="0"/>
              <a:t>, G. J. M., J. A. Merkle, G. Anderson, M. P. Atwood, J. P. Beckmann, E. K. Cole, A. B. </a:t>
            </a:r>
            <a:r>
              <a:rPr lang="en-US" sz="1600" b="0" i="0" u="none" strike="noStrike" baseline="0" dirty="0" err="1"/>
              <a:t>Courtemanch</a:t>
            </a:r>
            <a:r>
              <a:rPr lang="en-US" sz="1600" b="0" i="0" u="none" strike="noStrike" baseline="0" dirty="0"/>
              <a:t>, et al. 2019. Plasticity in elk migration timing is a response to changing environmental conditions. Global Change Biology 25:2368–2381.</a:t>
            </a:r>
          </a:p>
          <a:p>
            <a:pPr algn="l"/>
            <a:r>
              <a:rPr lang="en-CA" sz="1600" dirty="0"/>
              <a:t>Rizzuto M., Leroux S.J., Vander Wal E., Richmond I.C., Heckford T.R., Balluffi-Fry J., et al. (2021). Forage stoichiometry predicts the home range size of a small terrestrial herbivore. Oecologia 197, 327–338.</a:t>
            </a:r>
          </a:p>
          <a:p>
            <a:pPr algn="l"/>
            <a:r>
              <a:rPr lang="en-US" sz="1600" b="0" i="0" u="none" strike="noStrike" baseline="0" dirty="0"/>
              <a:t>Williams-Guillen, K., C. McCann, J. C. Martinez Sanchez, and F. Koontz. 2006. Resource availability and habitat use by mantled howling monkeys in a Nicaraguan coffee plantation: Can agroforests serve as core habitat for a forest mammal? Animal Conservation 9:331–338.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336F9B-DDB3-4672-B29F-8CF8A65DB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83844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18C9CA-5D37-08CE-702E-8562D5CD6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500" y="883222"/>
            <a:ext cx="4176594" cy="5558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abundance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</a:t>
            </a:fld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5BD224-7C1D-488F-BC33-667DAF1F09CD}"/>
              </a:ext>
            </a:extLst>
          </p:cNvPr>
          <p:cNvSpPr txBox="1"/>
          <p:nvPr/>
        </p:nvSpPr>
        <p:spPr>
          <a:xfrm>
            <a:off x="5003968" y="6256880"/>
            <a:ext cx="2184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b="0" i="0" u="none" strike="noStrike" baseline="0" dirty="0">
                <a:latin typeface="AdvPSUnv"/>
              </a:rPr>
              <a:t>(</a:t>
            </a:r>
            <a:r>
              <a:rPr lang="en-CA" sz="1800" b="0" i="0" u="none" strike="noStrike" baseline="0" dirty="0" err="1">
                <a:latin typeface="AdvPSUnv"/>
              </a:rPr>
              <a:t>Bista</a:t>
            </a:r>
            <a:r>
              <a:rPr lang="en-CA" sz="1800" b="0" i="0" u="none" strike="noStrike" baseline="0" dirty="0">
                <a:latin typeface="AdvPSUnv"/>
              </a:rPr>
              <a:t> et al. 2022)</a:t>
            </a:r>
            <a:endParaRPr lang="en-CA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CFB073D-C7F2-0791-5E8A-C6FD526D85FB}"/>
              </a:ext>
            </a:extLst>
          </p:cNvPr>
          <p:cNvGrpSpPr/>
          <p:nvPr/>
        </p:nvGrpSpPr>
        <p:grpSpPr>
          <a:xfrm>
            <a:off x="7529873" y="1374500"/>
            <a:ext cx="3280738" cy="4405355"/>
            <a:chOff x="7251312" y="1713622"/>
            <a:chExt cx="3280738" cy="44053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97EF24-8D35-4741-9216-B20CE9E3F1A1}"/>
                </a:ext>
              </a:extLst>
            </p:cNvPr>
            <p:cNvSpPr txBox="1"/>
            <p:nvPr/>
          </p:nvSpPr>
          <p:spPr>
            <a:xfrm>
              <a:off x="7439801" y="5611146"/>
              <a:ext cx="309224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900" dirty="0"/>
                <a:t>Red panda,</a:t>
              </a:r>
            </a:p>
            <a:p>
              <a:pPr algn="r"/>
              <a:r>
                <a:rPr lang="en-CA" sz="900" dirty="0"/>
                <a:t>photo by </a:t>
              </a:r>
              <a:r>
                <a:rPr lang="en-GB" sz="900" dirty="0" err="1"/>
                <a:t>Brunswyk</a:t>
              </a:r>
              <a:r>
                <a:rPr lang="en-GB" sz="900" dirty="0"/>
                <a:t>, CC BY-SA 3.0,</a:t>
              </a:r>
            </a:p>
            <a:p>
              <a:pPr algn="r"/>
              <a:r>
                <a:rPr lang="en-GB" sz="900" dirty="0"/>
                <a:t>via Wikimedia Commons</a:t>
              </a:r>
              <a:endParaRPr lang="en-CA" sz="900" dirty="0"/>
            </a:p>
          </p:txBody>
        </p:sp>
        <p:pic>
          <p:nvPicPr>
            <p:cNvPr id="11" name="Picture 10" descr="A red panda holding a leaf&#10;&#10;Description automatically generated with medium confidence">
              <a:extLst>
                <a:ext uri="{FF2B5EF4-FFF2-40B4-BE49-F238E27FC236}">
                  <a16:creationId xmlns:a16="http://schemas.microsoft.com/office/drawing/2014/main" id="{A72686BA-6EFE-A02E-3C1E-8E7E20DE9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1312" y="1713622"/>
              <a:ext cx="3195188" cy="38975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1480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</a:t>
            </a:fld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D9F356-77EB-4CFD-9476-0FD33B7662E8}"/>
              </a:ext>
            </a:extLst>
          </p:cNvPr>
          <p:cNvSpPr txBox="1"/>
          <p:nvPr/>
        </p:nvSpPr>
        <p:spPr>
          <a:xfrm>
            <a:off x="5122624" y="6271709"/>
            <a:ext cx="194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(Nilsen et al. 2005)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B7E1C7F-8DE0-055E-1ABF-2A959707B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/>
          <a:lstStyle/>
          <a:p>
            <a:r>
              <a:rPr lang="en-CA" dirty="0"/>
              <a:t>Resource abundance and HR: examples in literature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3A37296-12E2-4BD1-9E08-38A4E8A345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4" t="20001" r="24932" b="19280"/>
          <a:stretch/>
        </p:blipFill>
        <p:spPr>
          <a:xfrm>
            <a:off x="1358871" y="997190"/>
            <a:ext cx="9474255" cy="5209591"/>
          </a:xfrm>
          <a:prstGeom prst="rect">
            <a:avLst/>
          </a:prstGeom>
        </p:spPr>
      </p:pic>
      <p:pic>
        <p:nvPicPr>
          <p:cNvPr id="7" name="Picture 6" descr="A brown bear walking in the water&#10;&#10;Description automatically generated with low confidence">
            <a:extLst>
              <a:ext uri="{FF2B5EF4-FFF2-40B4-BE49-F238E27FC236}">
                <a16:creationId xmlns:a16="http://schemas.microsoft.com/office/drawing/2014/main" id="{64F61188-A922-B41F-E44C-8E464B570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395" y="1249007"/>
            <a:ext cx="2212848" cy="16596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E14358-9BFE-4BD4-9986-3C3F3CE6C108}"/>
              </a:ext>
            </a:extLst>
          </p:cNvPr>
          <p:cNvSpPr txBox="1"/>
          <p:nvPr/>
        </p:nvSpPr>
        <p:spPr>
          <a:xfrm>
            <a:off x="3692841" y="830607"/>
            <a:ext cx="2403158" cy="430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900" dirty="0"/>
              <a:t>Brown bear, photo by </a:t>
            </a:r>
            <a:r>
              <a:rPr lang="en-GB" sz="900" dirty="0"/>
              <a:t>Robert F. Tobler,</a:t>
            </a:r>
          </a:p>
          <a:p>
            <a:pPr algn="r"/>
            <a:r>
              <a:rPr lang="en-GB" sz="900" dirty="0"/>
              <a:t>CC BY-SA 4.0, via Wikimedia Commons</a:t>
            </a:r>
            <a:endParaRPr lang="en-CA" sz="9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106987-8039-424B-90CF-1C92FD6E29F3}"/>
              </a:ext>
            </a:extLst>
          </p:cNvPr>
          <p:cNvSpPr txBox="1"/>
          <p:nvPr/>
        </p:nvSpPr>
        <p:spPr>
          <a:xfrm>
            <a:off x="7766620" y="830607"/>
            <a:ext cx="2727337" cy="430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/>
              <a:t>Leopard, photo by Gregory "</a:t>
            </a:r>
            <a:r>
              <a:rPr lang="en-GB" sz="900" dirty="0" err="1"/>
              <a:t>Slobirdr</a:t>
            </a:r>
            <a:r>
              <a:rPr lang="en-GB" sz="900" dirty="0"/>
              <a:t>" Smith,</a:t>
            </a:r>
          </a:p>
          <a:p>
            <a:pPr algn="r"/>
            <a:r>
              <a:rPr lang="en-GB" sz="900" dirty="0"/>
              <a:t>CC BY-SA 2.0, via Wikimedia Commons</a:t>
            </a:r>
            <a:endParaRPr lang="en-CA" sz="900" dirty="0"/>
          </a:p>
        </p:txBody>
      </p:sp>
      <p:pic>
        <p:nvPicPr>
          <p:cNvPr id="13" name="Picture 12" descr="A picture containing sky, mammal, outdoor, big cat&#10;&#10;Description automatically generated">
            <a:extLst>
              <a:ext uri="{FF2B5EF4-FFF2-40B4-BE49-F238E27FC236}">
                <a16:creationId xmlns:a16="http://schemas.microsoft.com/office/drawing/2014/main" id="{16AB2683-4A5B-DE25-7AAD-363B93F7A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355" y="1248526"/>
            <a:ext cx="2214516" cy="154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16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Resource abundance and HR : an abundance of evidence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681112"/>
          </a:xfrm>
        </p:spPr>
        <p:txBody>
          <a:bodyPr anchor="ctr">
            <a:noAutofit/>
          </a:bodyPr>
          <a:lstStyle/>
          <a:p>
            <a:r>
              <a:rPr lang="en-GB" sz="1600" dirty="0" err="1"/>
              <a:t>Bista</a:t>
            </a:r>
            <a:r>
              <a:rPr lang="en-GB" sz="1600" dirty="0"/>
              <a:t>, D., G. S. Baxter, N. J. Hudson, S. T. Lama, and P. J. Murray. 2022. Effect of </a:t>
            </a:r>
            <a:r>
              <a:rPr lang="en-CA" sz="1600" dirty="0"/>
              <a:t>disturbances and habitat fragmentation on an arboreal habitat specialist mammal using </a:t>
            </a:r>
            <a:r>
              <a:rPr lang="en-GB" sz="1600" dirty="0"/>
              <a:t>GPS telemetry: A case of the red panda. Landscape Ecology 37:795–809.</a:t>
            </a:r>
            <a:endParaRPr lang="en-US" sz="1600" dirty="0"/>
          </a:p>
          <a:p>
            <a:r>
              <a:rPr lang="en-US" sz="1600" dirty="0" err="1"/>
              <a:t>Geremia</a:t>
            </a:r>
            <a:r>
              <a:rPr lang="en-US" sz="1600" dirty="0"/>
              <a:t>, C., J. A. Merkle, D. R. </a:t>
            </a:r>
            <a:r>
              <a:rPr lang="en-US" sz="1600" dirty="0" err="1"/>
              <a:t>Eacker</a:t>
            </a:r>
            <a:r>
              <a:rPr lang="en-US" sz="1600" dirty="0"/>
              <a:t>, R. L. Wallen, P. J. White, M. </a:t>
            </a:r>
            <a:r>
              <a:rPr lang="en-US" sz="1600" dirty="0" err="1"/>
              <a:t>Hebblewhite</a:t>
            </a:r>
            <a:r>
              <a:rPr lang="en-US" sz="1600" dirty="0"/>
              <a:t>, and M. J. Kauffman. 2019. Migrating bison engineer the green wave. Proceedings of the National Academy of Sciences 116:25707–25713.</a:t>
            </a:r>
            <a:endParaRPr lang="en-CA" sz="1600" dirty="0"/>
          </a:p>
          <a:p>
            <a:r>
              <a:rPr lang="en-US" sz="1600" dirty="0" err="1"/>
              <a:t>Herfindal</a:t>
            </a:r>
            <a:r>
              <a:rPr lang="en-US" sz="1600" dirty="0"/>
              <a:t>, I., J. D. C. Linnell, J. </a:t>
            </a:r>
            <a:r>
              <a:rPr lang="en-US" sz="1600" dirty="0" err="1"/>
              <a:t>Odden</a:t>
            </a:r>
            <a:r>
              <a:rPr lang="en-US" sz="1600" dirty="0"/>
              <a:t>, E. B. Nilsen, and R. Andersen. 2005. Prey density, environmental productivity and home-range size in the Eurasian lynx (Lynx lynx). Journal of Zoology 265:63–71.</a:t>
            </a:r>
          </a:p>
          <a:p>
            <a:r>
              <a:rPr lang="en-US" sz="1600" dirty="0" err="1"/>
              <a:t>Lucherini</a:t>
            </a:r>
            <a:r>
              <a:rPr lang="en-US" sz="1600" dirty="0"/>
              <a:t>, M., and S. Lovari. 1996. Habitat richness affects home range size in the red fox Vulpes </a:t>
            </a:r>
            <a:r>
              <a:rPr lang="en-US" sz="1600" dirty="0" err="1"/>
              <a:t>vulpes</a:t>
            </a:r>
            <a:r>
              <a:rPr lang="en-US" sz="1600" dirty="0"/>
              <a:t>. </a:t>
            </a:r>
            <a:r>
              <a:rPr lang="en-US" sz="1600" dirty="0" err="1"/>
              <a:t>Behavioural</a:t>
            </a:r>
            <a:r>
              <a:rPr lang="en-US" sz="1600" dirty="0"/>
              <a:t> Processes 36:103–105. </a:t>
            </a:r>
          </a:p>
          <a:p>
            <a:r>
              <a:rPr lang="en-US" sz="1600" dirty="0"/>
              <a:t>Nilsen, E. B., I. </a:t>
            </a:r>
            <a:r>
              <a:rPr lang="en-US" sz="1600" dirty="0" err="1"/>
              <a:t>Herfindal</a:t>
            </a:r>
            <a:r>
              <a:rPr lang="en-US" sz="1600" dirty="0"/>
              <a:t>, and J. D. C. Linnell. 2005. Can intra-specific variation in carnivore home-range size be explained using remote-sensing estimates of environmental productivity? </a:t>
            </a:r>
            <a:r>
              <a:rPr lang="en-US" sz="1600" dirty="0" err="1"/>
              <a:t>Écoscience</a:t>
            </a:r>
            <a:r>
              <a:rPr lang="en-US" sz="1600" dirty="0"/>
              <a:t> 12:68–75.</a:t>
            </a:r>
          </a:p>
          <a:p>
            <a:r>
              <a:rPr lang="en-US" sz="1600" dirty="0"/>
              <a:t>Relyea, R. A., R. K. Lawrence, and S. </a:t>
            </a:r>
            <a:r>
              <a:rPr lang="en-US" sz="1600" dirty="0" err="1"/>
              <a:t>Demarais</a:t>
            </a:r>
            <a:r>
              <a:rPr lang="en-US" sz="1600" dirty="0"/>
              <a:t>. 2000. Home Range of Desert Mule Deer: Testing the Body-Size and Habitat-Productivity Hypotheses. The Journal of Wildlife Management 64:146.</a:t>
            </a:r>
            <a:endParaRPr lang="en-CA" sz="1600" dirty="0"/>
          </a:p>
          <a:p>
            <a:r>
              <a:rPr lang="en-US" sz="1600" dirty="0" err="1"/>
              <a:t>Rickbeil</a:t>
            </a:r>
            <a:r>
              <a:rPr lang="en-US" sz="1600" dirty="0"/>
              <a:t>, G. J. M., J. A. Merkle, G. Anderson, M. P. Atwood, J. P. Beckmann, E. K. Cole, A. B. </a:t>
            </a:r>
            <a:r>
              <a:rPr lang="en-US" sz="1600" dirty="0" err="1"/>
              <a:t>Courtemanch</a:t>
            </a:r>
            <a:r>
              <a:rPr lang="en-US" sz="1600" dirty="0"/>
              <a:t>, et al. 2019. Plasticity in elk migration timing is a response to changing environmental conditions. Global Change Biology 25:2368–2381.</a:t>
            </a:r>
          </a:p>
          <a:p>
            <a:r>
              <a:rPr lang="en-US" sz="1600" dirty="0"/>
              <a:t>Williams-Guillen, K., C. McCann, J. C. Martinez Sanchez, and F. Koontz. 2006. Resource availability and habitat use by mantled howling monkeys in a Nicaraguan coffee plantation: Can agroforests serve as core habitat for a forest mammal? Animal Conservation 9:331–338.</a:t>
            </a:r>
          </a:p>
          <a:p>
            <a:pPr marL="0" indent="0" algn="ctr">
              <a:buNone/>
            </a:pPr>
            <a:r>
              <a:rPr lang="en-US" sz="1600" dirty="0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15387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Resource abundance and HR : common issues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Results repeatedly reported as </a:t>
            </a:r>
            <a:r>
              <a:rPr lang="en-US" b="1" dirty="0">
                <a:solidFill>
                  <a:srgbClr val="C00000"/>
                </a:solidFill>
              </a:rPr>
              <a:t>de-novo findings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Missing </a:t>
            </a:r>
            <a:r>
              <a:rPr lang="en-US" b="1" dirty="0">
                <a:solidFill>
                  <a:srgbClr val="C00000"/>
                </a:solidFill>
              </a:rPr>
              <a:t>unifying hypotheses </a:t>
            </a:r>
            <a:r>
              <a:rPr lang="en-US" dirty="0"/>
              <a:t>for estimating:</a:t>
            </a:r>
          </a:p>
          <a:p>
            <a:pPr lvl="1"/>
            <a:r>
              <a:rPr lang="en-US" dirty="0"/>
              <a:t>Resource abundance</a:t>
            </a:r>
          </a:p>
          <a:p>
            <a:pPr lvl="1"/>
            <a:r>
              <a:rPr lang="en-US" dirty="0"/>
              <a:t>Home range size</a:t>
            </a:r>
          </a:p>
          <a:p>
            <a:pPr lvl="1"/>
            <a:r>
              <a:rPr lang="en-US" dirty="0"/>
              <a:t>Relationship between the two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8753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A5FA0E1-4D10-407A-8611-633045515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7227" y="831875"/>
            <a:ext cx="5889600" cy="5889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C5B340-966A-4D63-83F8-A0F1AECF6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abundance and HR: hypothesis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1FEED-5B6B-4D14-8482-57D184C39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7</a:t>
            </a:fld>
            <a:endParaRPr lang="en-CA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72D9658-DEF2-474F-A55D-883AA396CC8B}"/>
              </a:ext>
            </a:extLst>
          </p:cNvPr>
          <p:cNvGrpSpPr/>
          <p:nvPr/>
        </p:nvGrpSpPr>
        <p:grpSpPr>
          <a:xfrm>
            <a:off x="50801" y="1169299"/>
            <a:ext cx="4991186" cy="5186875"/>
            <a:chOff x="50801" y="1169299"/>
            <a:chExt cx="4991186" cy="518687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CBAC300-DFD7-4B51-9ACE-DBE7BAE99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545" y="1169299"/>
              <a:ext cx="1834816" cy="2441824"/>
            </a:xfrm>
            <a:prstGeom prst="rect">
              <a:avLst/>
            </a:prstGeom>
          </p:spPr>
        </p:pic>
        <p:pic>
          <p:nvPicPr>
            <p:cNvPr id="26" name="Picture 25" descr="A red panda holding a leaf&#10;&#10;Description automatically generated with medium confidence">
              <a:extLst>
                <a:ext uri="{FF2B5EF4-FFF2-40B4-BE49-F238E27FC236}">
                  <a16:creationId xmlns:a16="http://schemas.microsoft.com/office/drawing/2014/main" id="{12757774-39B9-4507-8F8E-6F13D43FC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3920" y="1534101"/>
              <a:ext cx="1403675" cy="1712219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0CA19F44-323B-498B-BBD3-96C7144532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954" t="20001" r="24932" b="19280"/>
            <a:stretch/>
          </p:blipFill>
          <p:spPr>
            <a:xfrm>
              <a:off x="50801" y="3611679"/>
              <a:ext cx="4991186" cy="2744495"/>
            </a:xfrm>
            <a:prstGeom prst="rect">
              <a:avLst/>
            </a:prstGeom>
          </p:spPr>
        </p:pic>
        <p:pic>
          <p:nvPicPr>
            <p:cNvPr id="40" name="Picture 39" descr="A brown bear walking in the water&#10;&#10;Description automatically generated with low confidence">
              <a:extLst>
                <a:ext uri="{FF2B5EF4-FFF2-40B4-BE49-F238E27FC236}">
                  <a16:creationId xmlns:a16="http://schemas.microsoft.com/office/drawing/2014/main" id="{7F431360-5195-451F-B822-431085576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4974" y="3747531"/>
              <a:ext cx="1165763" cy="874323"/>
            </a:xfrm>
            <a:prstGeom prst="rect">
              <a:avLst/>
            </a:prstGeom>
          </p:spPr>
        </p:pic>
        <p:pic>
          <p:nvPicPr>
            <p:cNvPr id="43" name="Picture 42" descr="A picture containing sky, mammal, outdoor, big cat&#10;&#10;Description automatically generated">
              <a:extLst>
                <a:ext uri="{FF2B5EF4-FFF2-40B4-BE49-F238E27FC236}">
                  <a16:creationId xmlns:a16="http://schemas.microsoft.com/office/drawing/2014/main" id="{8B1494BD-A66C-46F8-98E5-54B447840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0595" y="3744087"/>
              <a:ext cx="1166642" cy="814705"/>
            </a:xfrm>
            <a:prstGeom prst="rect">
              <a:avLst/>
            </a:prstGeom>
          </p:spPr>
        </p:pic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24E3737-C93B-41E6-B71A-7F01A9520F62}"/>
              </a:ext>
            </a:extLst>
          </p:cNvPr>
          <p:cNvCxnSpPr>
            <a:cxnSpLocks/>
          </p:cNvCxnSpPr>
          <p:nvPr/>
        </p:nvCxnSpPr>
        <p:spPr>
          <a:xfrm>
            <a:off x="4973320" y="3662680"/>
            <a:ext cx="1350427" cy="0"/>
          </a:xfrm>
          <a:prstGeom prst="straightConnector1">
            <a:avLst/>
          </a:prstGeom>
          <a:ln w="152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455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Resource unpredictability and HR : current evidence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681112"/>
          </a:xfrm>
        </p:spPr>
        <p:txBody>
          <a:bodyPr>
            <a:noAutofit/>
          </a:bodyPr>
          <a:lstStyle/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 err="1"/>
              <a:t>Herfindal</a:t>
            </a:r>
            <a:r>
              <a:rPr lang="en-US" sz="1600" dirty="0"/>
              <a:t>, I., J. D. C. Linnell, J. </a:t>
            </a:r>
            <a:r>
              <a:rPr lang="en-US" sz="1600" dirty="0" err="1"/>
              <a:t>Odden</a:t>
            </a:r>
            <a:r>
              <a:rPr lang="en-US" sz="1600" dirty="0"/>
              <a:t>, E. B. Nilsen, and R. Andersen. 2005. Prey density, environmental productivity and home-range size in the Eurasian lynx (Lynx lynx). Journal of Zoology 265:63–71.</a:t>
            </a:r>
          </a:p>
          <a:p>
            <a:r>
              <a:rPr lang="en-US" sz="1600" dirty="0"/>
              <a:t>Nilsen, E. B., I. </a:t>
            </a:r>
            <a:r>
              <a:rPr lang="en-US" sz="1600" dirty="0" err="1"/>
              <a:t>Herfindal</a:t>
            </a:r>
            <a:r>
              <a:rPr lang="en-US" sz="1600" dirty="0"/>
              <a:t>, and J. D. C. Linnell. 2005. Can intra-specific variation in carnivore home-range size be explained using remote-sensing estimates of environmental productivity? </a:t>
            </a:r>
            <a:r>
              <a:rPr lang="en-US" sz="1600" dirty="0" err="1"/>
              <a:t>Écoscience</a:t>
            </a:r>
            <a:r>
              <a:rPr lang="en-US" sz="1600" dirty="0"/>
              <a:t> 12:68–75.</a:t>
            </a:r>
          </a:p>
          <a:p>
            <a:r>
              <a:rPr lang="en-CA" sz="1600" dirty="0"/>
              <a:t>Rizzuto M., Leroux S.J., Vander Wal E., Richmond I.C., </a:t>
            </a:r>
            <a:r>
              <a:rPr lang="en-CA" sz="1600" dirty="0" err="1"/>
              <a:t>Heckford</a:t>
            </a:r>
            <a:r>
              <a:rPr lang="en-CA" sz="1600" dirty="0"/>
              <a:t> T.R., </a:t>
            </a:r>
            <a:r>
              <a:rPr lang="en-CA" sz="1600" dirty="0" err="1"/>
              <a:t>Balluffi</a:t>
            </a:r>
            <a:r>
              <a:rPr lang="en-CA" sz="1600" dirty="0"/>
              <a:t>-Fry J., et al. (2021). Forage stoichiometry predicts the home range size of a small terrestrial herbivore. </a:t>
            </a:r>
            <a:r>
              <a:rPr lang="en-CA" sz="1600" dirty="0" err="1"/>
              <a:t>Oecologia</a:t>
            </a:r>
            <a:r>
              <a:rPr lang="en-CA" sz="1600" dirty="0"/>
              <a:t> 197, 327–338.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77243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unpredictability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9</a:t>
            </a:fld>
            <a:endParaRPr lang="en-CA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018E77D-3EE5-4B2A-959D-21AA98B5B643}"/>
              </a:ext>
            </a:extLst>
          </p:cNvPr>
          <p:cNvGrpSpPr/>
          <p:nvPr/>
        </p:nvGrpSpPr>
        <p:grpSpPr>
          <a:xfrm>
            <a:off x="727358" y="1090936"/>
            <a:ext cx="7004401" cy="5471136"/>
            <a:chOff x="727358" y="1090936"/>
            <a:chExt cx="7004401" cy="547113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C339D8A-5D5D-412D-9096-FBC1A5B41D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682" t="17576" r="30687" b="3151"/>
            <a:stretch/>
          </p:blipFill>
          <p:spPr>
            <a:xfrm>
              <a:off x="727358" y="1090936"/>
              <a:ext cx="7004401" cy="506123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880D21-DF29-4BD7-977C-4BCD0B203911}"/>
                </a:ext>
              </a:extLst>
            </p:cNvPr>
            <p:cNvSpPr txBox="1"/>
            <p:nvPr/>
          </p:nvSpPr>
          <p:spPr>
            <a:xfrm>
              <a:off x="3376603" y="6192740"/>
              <a:ext cx="20818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1800" b="0" i="0" u="none" strike="noStrike" baseline="0" dirty="0">
                  <a:latin typeface="MyriadPro-Semibold"/>
                </a:rPr>
                <a:t>(Rizzuto et al. 2021)</a:t>
              </a:r>
              <a:endParaRPr lang="en-CA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D07C777-4C6A-44E3-88DD-043D43E1D842}"/>
              </a:ext>
            </a:extLst>
          </p:cNvPr>
          <p:cNvSpPr txBox="1"/>
          <p:nvPr/>
        </p:nvSpPr>
        <p:spPr>
          <a:xfrm>
            <a:off x="8292833" y="6048871"/>
            <a:ext cx="3533795" cy="36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900" dirty="0" err="1"/>
              <a:t>Showshoe</a:t>
            </a:r>
            <a:r>
              <a:rPr lang="en-CA" sz="900" dirty="0"/>
              <a:t> hares, photos by Walter </a:t>
            </a:r>
            <a:r>
              <a:rPr lang="en-CA" sz="900" dirty="0" err="1"/>
              <a:t>Siegmund</a:t>
            </a:r>
            <a:r>
              <a:rPr lang="en-CA" sz="900" dirty="0"/>
              <a:t> (top) and </a:t>
            </a:r>
            <a:r>
              <a:rPr lang="en-GB" sz="900" dirty="0"/>
              <a:t>D. Gordon and</a:t>
            </a:r>
          </a:p>
          <a:p>
            <a:pPr algn="ctr"/>
            <a:r>
              <a:rPr lang="en-GB" sz="900" dirty="0"/>
              <a:t>E. Robertson (bottom), </a:t>
            </a:r>
            <a:r>
              <a:rPr lang="en-CA" sz="900" dirty="0"/>
              <a:t>CC BY-SA 3.0, via Wikimedia  Commons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7D97BDB-70C1-4FA9-97A0-2CF2DC8B3D68}"/>
              </a:ext>
            </a:extLst>
          </p:cNvPr>
          <p:cNvGrpSpPr/>
          <p:nvPr/>
        </p:nvGrpSpPr>
        <p:grpSpPr>
          <a:xfrm>
            <a:off x="8844280" y="1682118"/>
            <a:ext cx="2437329" cy="4288772"/>
            <a:chOff x="8844280" y="1563477"/>
            <a:chExt cx="2437329" cy="4288772"/>
          </a:xfrm>
        </p:grpSpPr>
        <p:pic>
          <p:nvPicPr>
            <p:cNvPr id="11" name="Picture 10" descr="A picture containing lagomorph, mammal, snow, outdoor&#10;&#10;Description automatically generated">
              <a:extLst>
                <a:ext uri="{FF2B5EF4-FFF2-40B4-BE49-F238E27FC236}">
                  <a16:creationId xmlns:a16="http://schemas.microsoft.com/office/drawing/2014/main" id="{58C6EE66-6E82-488C-ADD2-C541F2B04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4280" y="3545831"/>
              <a:ext cx="2437329" cy="2306418"/>
            </a:xfrm>
            <a:prstGeom prst="rect">
              <a:avLst/>
            </a:prstGeom>
          </p:spPr>
        </p:pic>
        <p:pic>
          <p:nvPicPr>
            <p:cNvPr id="19" name="Picture 18" descr="A rabbit in the grass&#10;&#10;Description automatically generated with medium confidence">
              <a:extLst>
                <a:ext uri="{FF2B5EF4-FFF2-40B4-BE49-F238E27FC236}">
                  <a16:creationId xmlns:a16="http://schemas.microsoft.com/office/drawing/2014/main" id="{7334CCB8-9A29-4F3A-92BD-3DFFA3AF7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4280" y="1563477"/>
              <a:ext cx="2430902" cy="16206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3463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5948</TotalTime>
  <Words>1474</Words>
  <Application>Microsoft Office PowerPoint</Application>
  <PresentationFormat>Widescreen</PresentationFormat>
  <Paragraphs>147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AdvPSUnv</vt:lpstr>
      <vt:lpstr>Arial</vt:lpstr>
      <vt:lpstr>Calibri</vt:lpstr>
      <vt:lpstr>Calibri Light</vt:lpstr>
      <vt:lpstr>MyriadPro-Semibold</vt:lpstr>
      <vt:lpstr>Office Theme</vt:lpstr>
      <vt:lpstr>How resource abundance and predictability affect animal movement</vt:lpstr>
      <vt:lpstr>Why do animals move?</vt:lpstr>
      <vt:lpstr>Resource abundance and HR: examples in literature</vt:lpstr>
      <vt:lpstr>Resource abundance and HR: examples in literature</vt:lpstr>
      <vt:lpstr>Resource abundance and HR : an abundance of evidence</vt:lpstr>
      <vt:lpstr>Resource abundance and HR : common issues</vt:lpstr>
      <vt:lpstr>Resource abundance and HR: hypothesis</vt:lpstr>
      <vt:lpstr>Resource unpredictability and HR : current evidence</vt:lpstr>
      <vt:lpstr>Resource unpredictability and HR: examples in literature</vt:lpstr>
      <vt:lpstr>Resource unpredictability and HR: common issues</vt:lpstr>
      <vt:lpstr>Resource unpredictability and HR: a unifying framework</vt:lpstr>
      <vt:lpstr>Simulating animal movement</vt:lpstr>
      <vt:lpstr>Simulating animal movement</vt:lpstr>
      <vt:lpstr>Relationships can be complicated…</vt:lpstr>
      <vt:lpstr>…but they can also be simple!</vt:lpstr>
      <vt:lpstr>Complex relationships in “real data”</vt:lpstr>
      <vt:lpstr>Simple relationships in “real data”!</vt:lpstr>
      <vt:lpstr>Future directions</vt:lpstr>
      <vt:lpstr>Summary</vt:lpstr>
      <vt:lpstr>Acknowledgements</vt:lpstr>
      <vt:lpstr>Summary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 resource abundance and predictability affect animal movement?</dc:title>
  <dc:creator>Stefano Mezzini</dc:creator>
  <cp:lastModifiedBy>Stefano Mezzini</cp:lastModifiedBy>
  <cp:revision>221</cp:revision>
  <dcterms:created xsi:type="dcterms:W3CDTF">2021-11-11T16:37:17Z</dcterms:created>
  <dcterms:modified xsi:type="dcterms:W3CDTF">2022-10-05T21:11:09Z</dcterms:modified>
</cp:coreProperties>
</file>